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AD5CC8F-16D2-4142-9767-64A6539EABBD}" type="datetimeFigureOut">
              <a:rPr lang="de-DE" smtClean="0"/>
              <a:t>14.12.2021</a:t>
            </a:fld>
            <a:endParaRPr lang="de-D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de-D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EF711FB-EBE3-421C-91F1-9FABDAA420D3}" type="slidenum">
              <a:rPr lang="de-DE" smtClean="0"/>
              <a:t>‹Nr.›</a:t>
            </a:fld>
            <a:endParaRPr lang="de-DE"/>
          </a:p>
        </p:txBody>
      </p:sp>
    </p:spTree>
    <p:extLst>
      <p:ext uri="{BB962C8B-B14F-4D97-AF65-F5344CB8AC3E}">
        <p14:creationId xmlns:p14="http://schemas.microsoft.com/office/powerpoint/2010/main" val="106404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AD5CC8F-16D2-4142-9767-64A6539EABBD}" type="datetimeFigureOut">
              <a:rPr lang="de-DE" smtClean="0"/>
              <a:t>14.12.2021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EF711FB-EBE3-421C-91F1-9FABDAA420D3}" type="slidenum">
              <a:rPr lang="de-DE" smtClean="0"/>
              <a:t>‹Nr.›</a:t>
            </a:fld>
            <a:endParaRPr lang="de-DE"/>
          </a:p>
        </p:txBody>
      </p:sp>
    </p:spTree>
    <p:extLst>
      <p:ext uri="{BB962C8B-B14F-4D97-AF65-F5344CB8AC3E}">
        <p14:creationId xmlns:p14="http://schemas.microsoft.com/office/powerpoint/2010/main" val="348985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AD5CC8F-16D2-4142-9767-64A6539EABBD}" type="datetimeFigureOut">
              <a:rPr lang="de-DE" smtClean="0"/>
              <a:t>14.12.2021</a:t>
            </a:fld>
            <a:endParaRPr lang="de-DE"/>
          </a:p>
        </p:txBody>
      </p:sp>
      <p:sp>
        <p:nvSpPr>
          <p:cNvPr id="5" name="Footer Placeholder 4"/>
          <p:cNvSpPr>
            <a:spLocks noGrp="1"/>
          </p:cNvSpPr>
          <p:nvPr>
            <p:ph type="ftr" sz="quarter" idx="11"/>
          </p:nvPr>
        </p:nvSpPr>
        <p:spPr>
          <a:xfrm>
            <a:off x="774923" y="5951811"/>
            <a:ext cx="7896279" cy="365125"/>
          </a:xfrm>
        </p:spPr>
        <p:txBody>
          <a:bodyPr/>
          <a:lstStyle/>
          <a:p>
            <a:endParaRPr lang="de-D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EF711FB-EBE3-421C-91F1-9FABDAA420D3}" type="slidenum">
              <a:rPr lang="de-DE" smtClean="0"/>
              <a:t>‹Nr.›</a:t>
            </a:fld>
            <a:endParaRPr lang="de-DE"/>
          </a:p>
        </p:txBody>
      </p:sp>
    </p:spTree>
    <p:extLst>
      <p:ext uri="{BB962C8B-B14F-4D97-AF65-F5344CB8AC3E}">
        <p14:creationId xmlns:p14="http://schemas.microsoft.com/office/powerpoint/2010/main" val="328000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de-DE"/>
              <a:t>Mastertitelformat bearbeiten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AD5CC8F-16D2-4142-9767-64A6539EABBD}" type="datetimeFigureOut">
              <a:rPr lang="de-DE" smtClean="0"/>
              <a:t>14.12.2021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558300" y="5956137"/>
            <a:ext cx="1052508" cy="365125"/>
          </a:xfrm>
        </p:spPr>
        <p:txBody>
          <a:bodyPr/>
          <a:lstStyle/>
          <a:p>
            <a:fld id="{5EF711FB-EBE3-421C-91F1-9FABDAA420D3}" type="slidenum">
              <a:rPr lang="de-DE" smtClean="0"/>
              <a:t>‹Nr.›</a:t>
            </a:fld>
            <a:endParaRPr lang="de-DE"/>
          </a:p>
        </p:txBody>
      </p:sp>
    </p:spTree>
    <p:extLst>
      <p:ext uri="{BB962C8B-B14F-4D97-AF65-F5344CB8AC3E}">
        <p14:creationId xmlns:p14="http://schemas.microsoft.com/office/powerpoint/2010/main" val="279406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de-DE"/>
              <a:t>Mastertitelformat bearbeiten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AD5CC8F-16D2-4142-9767-64A6539EABBD}" type="datetimeFigureOut">
              <a:rPr lang="de-DE" smtClean="0"/>
              <a:t>14.12.2021</a:t>
            </a:fld>
            <a:endParaRPr lang="de-D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EF711FB-EBE3-421C-91F1-9FABDAA420D3}" type="slidenum">
              <a:rPr lang="de-DE" smtClean="0"/>
              <a:t>‹Nr.›</a:t>
            </a:fld>
            <a:endParaRPr lang="de-DE"/>
          </a:p>
        </p:txBody>
      </p:sp>
    </p:spTree>
    <p:extLst>
      <p:ext uri="{BB962C8B-B14F-4D97-AF65-F5344CB8AC3E}">
        <p14:creationId xmlns:p14="http://schemas.microsoft.com/office/powerpoint/2010/main" val="221646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de-DE"/>
              <a:t>Mastertitelformat bearbeiten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AD5CC8F-16D2-4142-9767-64A6539EABBD}" type="datetimeFigureOut">
              <a:rPr lang="de-DE" smtClean="0"/>
              <a:t>14.12.2021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EF711FB-EBE3-421C-91F1-9FABDAA420D3}" type="slidenum">
              <a:rPr lang="de-DE" smtClean="0"/>
              <a:t>‹Nr.›</a:t>
            </a:fld>
            <a:endParaRPr lang="de-DE"/>
          </a:p>
        </p:txBody>
      </p:sp>
    </p:spTree>
    <p:extLst>
      <p:ext uri="{BB962C8B-B14F-4D97-AF65-F5344CB8AC3E}">
        <p14:creationId xmlns:p14="http://schemas.microsoft.com/office/powerpoint/2010/main" val="132160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de-DE"/>
              <a:t>Mastertitelformat bearbeiten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AD5CC8F-16D2-4142-9767-64A6539EABBD}" type="datetimeFigureOut">
              <a:rPr lang="de-DE" smtClean="0"/>
              <a:t>14.12.2021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EF711FB-EBE3-421C-91F1-9FABDAA420D3}" type="slidenum">
              <a:rPr lang="de-DE" smtClean="0"/>
              <a:t>‹Nr.›</a:t>
            </a:fld>
            <a:endParaRPr lang="de-DE"/>
          </a:p>
        </p:txBody>
      </p:sp>
    </p:spTree>
    <p:extLst>
      <p:ext uri="{BB962C8B-B14F-4D97-AF65-F5344CB8AC3E}">
        <p14:creationId xmlns:p14="http://schemas.microsoft.com/office/powerpoint/2010/main" val="80445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AD5CC8F-16D2-4142-9767-64A6539EABBD}" type="datetimeFigureOut">
              <a:rPr lang="de-DE" smtClean="0"/>
              <a:t>14.12.2021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EF711FB-EBE3-421C-91F1-9FABDAA420D3}" type="slidenum">
              <a:rPr lang="de-DE" smtClean="0"/>
              <a:t>‹Nr.›</a:t>
            </a:fld>
            <a:endParaRPr lang="de-DE"/>
          </a:p>
        </p:txBody>
      </p:sp>
    </p:spTree>
    <p:extLst>
      <p:ext uri="{BB962C8B-B14F-4D97-AF65-F5344CB8AC3E}">
        <p14:creationId xmlns:p14="http://schemas.microsoft.com/office/powerpoint/2010/main" val="230485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5CC8F-16D2-4142-9767-64A6539EABBD}" type="datetimeFigureOut">
              <a:rPr lang="de-DE" smtClean="0"/>
              <a:t>14.12.2021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EF711FB-EBE3-421C-91F1-9FABDAA420D3}" type="slidenum">
              <a:rPr lang="de-DE" smtClean="0"/>
              <a:t>‹Nr.›</a:t>
            </a:fld>
            <a:endParaRPr lang="de-DE"/>
          </a:p>
        </p:txBody>
      </p:sp>
    </p:spTree>
    <p:extLst>
      <p:ext uri="{BB962C8B-B14F-4D97-AF65-F5344CB8AC3E}">
        <p14:creationId xmlns:p14="http://schemas.microsoft.com/office/powerpoint/2010/main" val="358482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de-DE"/>
              <a:t>Mastertitelformat bearbeiten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AD5CC8F-16D2-4142-9767-64A6539EABBD}" type="datetimeFigureOut">
              <a:rPr lang="de-DE" smtClean="0"/>
              <a:t>14.12.2021</a:t>
            </a:fld>
            <a:endParaRPr lang="de-D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EF711FB-EBE3-421C-91F1-9FABDAA420D3}" type="slidenum">
              <a:rPr lang="de-DE" smtClean="0"/>
              <a:t>‹Nr.›</a:t>
            </a:fld>
            <a:endParaRPr lang="de-DE"/>
          </a:p>
        </p:txBody>
      </p:sp>
    </p:spTree>
    <p:extLst>
      <p:ext uri="{BB962C8B-B14F-4D97-AF65-F5344CB8AC3E}">
        <p14:creationId xmlns:p14="http://schemas.microsoft.com/office/powerpoint/2010/main" val="158729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AD5CC8F-16D2-4142-9767-64A6539EABBD}" type="datetimeFigureOut">
              <a:rPr lang="de-DE" smtClean="0"/>
              <a:t>14.12.2021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EF711FB-EBE3-421C-91F1-9FABDAA420D3}" type="slidenum">
              <a:rPr lang="de-DE" smtClean="0"/>
              <a:t>‹Nr.›</a:t>
            </a:fld>
            <a:endParaRPr lang="de-DE"/>
          </a:p>
        </p:txBody>
      </p:sp>
    </p:spTree>
    <p:extLst>
      <p:ext uri="{BB962C8B-B14F-4D97-AF65-F5344CB8AC3E}">
        <p14:creationId xmlns:p14="http://schemas.microsoft.com/office/powerpoint/2010/main" val="385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AD5CC8F-16D2-4142-9767-64A6539EABBD}" type="datetimeFigureOut">
              <a:rPr lang="de-DE" smtClean="0"/>
              <a:t>14.12.2021</a:t>
            </a:fld>
            <a:endParaRPr lang="de-D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de-D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EF711FB-EBE3-421C-91F1-9FABDAA420D3}" type="slidenum">
              <a:rPr lang="de-DE" smtClean="0"/>
              <a:t>‹Nr.›</a:t>
            </a:fld>
            <a:endParaRPr lang="de-D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2691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7B0C6F1B-0A1A-44F2-B27D-9BB11AD3C2DC}"/>
              </a:ext>
            </a:extLst>
          </p:cNvPr>
          <p:cNvSpPr txBox="1">
            <a:spLocks/>
          </p:cNvSpPr>
          <p:nvPr/>
        </p:nvSpPr>
        <p:spPr>
          <a:xfrm>
            <a:off x="1086767" y="1942459"/>
            <a:ext cx="10018466" cy="282700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de-DE">
                <a:latin typeface="Calibri" panose="020F0502020204030204" pitchFamily="34" charset="0"/>
                <a:ea typeface="Calibri" panose="020F0502020204030204" pitchFamily="34" charset="0"/>
                <a:cs typeface="Times New Roman" panose="02020603050405020304" pitchFamily="18" charset="0"/>
              </a:rPr>
              <a:t>„Es ist nicht die Geschichte eines Mädchens, das sich zusammen mit ihrer besten Freundin auf die Suche nach einem verschwundenen Milliardär macht und sich dabei in dessen Sohn verliebt. Es ist die Geschichte eines Mädchens mit Zwangsgedanken und einer Angststörung, die eigentlich Medikamente gegen ihre Krankheit nehmen sollte und regelmäßig ihre Therapeutin besucht und sich zusammen mit ihrer besten Freundin auf die Suche nach einem verschwundenen Milliardär macht. Und das ist ein ziemlich großer Unterschied.“</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00F91144-3EA7-4138-88FB-FD0735098B21}"/>
              </a:ext>
            </a:extLst>
          </p:cNvPr>
          <p:cNvSpPr txBox="1"/>
          <p:nvPr/>
        </p:nvSpPr>
        <p:spPr>
          <a:xfrm>
            <a:off x="9281764" y="4472357"/>
            <a:ext cx="1426128" cy="400110"/>
          </a:xfrm>
          <a:prstGeom prst="rect">
            <a:avLst/>
          </a:prstGeom>
          <a:noFill/>
        </p:spPr>
        <p:txBody>
          <a:bodyPr wrap="square" rtlCol="0">
            <a:spAutoFit/>
          </a:bodyPr>
          <a:lstStyle/>
          <a:p>
            <a:r>
              <a:rPr lang="de-DE" sz="2000" dirty="0">
                <a:solidFill>
                  <a:schemeClr val="accent2"/>
                </a:solidFill>
              </a:rPr>
              <a:t>Der Spiegel</a:t>
            </a:r>
          </a:p>
        </p:txBody>
      </p:sp>
      <p:pic>
        <p:nvPicPr>
          <p:cNvPr id="6" name="Grafik 5">
            <a:extLst>
              <a:ext uri="{FF2B5EF4-FFF2-40B4-BE49-F238E27FC236}">
                <a16:creationId xmlns:a16="http://schemas.microsoft.com/office/drawing/2014/main" id="{ED5A462A-94A0-40B8-83E6-7097BC329A02}"/>
              </a:ext>
            </a:extLst>
          </p:cNvPr>
          <p:cNvPicPr>
            <a:picLocks noChangeAspect="1"/>
          </p:cNvPicPr>
          <p:nvPr/>
        </p:nvPicPr>
        <p:blipFill rotWithShape="1">
          <a:blip r:embed="rId2"/>
          <a:srcRect l="1" r="1890"/>
          <a:stretch/>
        </p:blipFill>
        <p:spPr>
          <a:xfrm>
            <a:off x="454972" y="908283"/>
            <a:ext cx="1784889" cy="1333500"/>
          </a:xfrm>
          <a:prstGeom prst="rect">
            <a:avLst/>
          </a:prstGeom>
        </p:spPr>
      </p:pic>
      <p:pic>
        <p:nvPicPr>
          <p:cNvPr id="7" name="Grafik 6">
            <a:extLst>
              <a:ext uri="{FF2B5EF4-FFF2-40B4-BE49-F238E27FC236}">
                <a16:creationId xmlns:a16="http://schemas.microsoft.com/office/drawing/2014/main" id="{A8B20453-8FF4-48C6-9B7E-C9AC14F37B62}"/>
              </a:ext>
            </a:extLst>
          </p:cNvPr>
          <p:cNvPicPr>
            <a:picLocks noChangeAspect="1"/>
          </p:cNvPicPr>
          <p:nvPr/>
        </p:nvPicPr>
        <p:blipFill>
          <a:blip r:embed="rId3"/>
          <a:stretch>
            <a:fillRect/>
          </a:stretch>
        </p:blipFill>
        <p:spPr>
          <a:xfrm>
            <a:off x="9689284" y="4971598"/>
            <a:ext cx="1919289" cy="1677217"/>
          </a:xfrm>
          <a:prstGeom prst="rect">
            <a:avLst/>
          </a:prstGeom>
        </p:spPr>
      </p:pic>
    </p:spTree>
    <p:extLst>
      <p:ext uri="{BB962C8B-B14F-4D97-AF65-F5344CB8AC3E}">
        <p14:creationId xmlns:p14="http://schemas.microsoft.com/office/powerpoint/2010/main" val="400730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FAE3C-1C4E-408B-9019-0B1FEAF374C5}"/>
              </a:ext>
            </a:extLst>
          </p:cNvPr>
          <p:cNvSpPr>
            <a:spLocks noGrp="1"/>
          </p:cNvSpPr>
          <p:nvPr>
            <p:ph type="ctrTitle"/>
          </p:nvPr>
        </p:nvSpPr>
        <p:spPr/>
        <p:txBody>
          <a:bodyPr/>
          <a:lstStyle/>
          <a:p>
            <a:r>
              <a:rPr lang="de-DE" dirty="0"/>
              <a:t>Schlaft gut, ihr fiesen Gedanken</a:t>
            </a:r>
          </a:p>
        </p:txBody>
      </p:sp>
      <p:sp>
        <p:nvSpPr>
          <p:cNvPr id="3" name="Untertitel 2">
            <a:extLst>
              <a:ext uri="{FF2B5EF4-FFF2-40B4-BE49-F238E27FC236}">
                <a16:creationId xmlns:a16="http://schemas.microsoft.com/office/drawing/2014/main" id="{9B487D4C-B816-4B52-B183-4197C0899662}"/>
              </a:ext>
            </a:extLst>
          </p:cNvPr>
          <p:cNvSpPr>
            <a:spLocks noGrp="1"/>
          </p:cNvSpPr>
          <p:nvPr>
            <p:ph type="subTitle" idx="1"/>
          </p:nvPr>
        </p:nvSpPr>
        <p:spPr/>
        <p:txBody>
          <a:bodyPr/>
          <a:lstStyle/>
          <a:p>
            <a:r>
              <a:rPr lang="de-DE" dirty="0"/>
              <a:t>John Green</a:t>
            </a:r>
          </a:p>
          <a:p>
            <a:endParaRPr lang="de-DE" dirty="0"/>
          </a:p>
        </p:txBody>
      </p:sp>
      <p:pic>
        <p:nvPicPr>
          <p:cNvPr id="4" name="Grafik 3">
            <a:extLst>
              <a:ext uri="{FF2B5EF4-FFF2-40B4-BE49-F238E27FC236}">
                <a16:creationId xmlns:a16="http://schemas.microsoft.com/office/drawing/2014/main" id="{7DE41110-D578-41D8-BCF2-E17C69A2302B}"/>
              </a:ext>
            </a:extLst>
          </p:cNvPr>
          <p:cNvPicPr>
            <a:picLocks noChangeAspect="1"/>
          </p:cNvPicPr>
          <p:nvPr/>
        </p:nvPicPr>
        <p:blipFill>
          <a:blip r:embed="rId2"/>
          <a:stretch>
            <a:fillRect/>
          </a:stretch>
        </p:blipFill>
        <p:spPr>
          <a:xfrm>
            <a:off x="444617" y="3085766"/>
            <a:ext cx="11249636" cy="3308936"/>
          </a:xfrm>
          <a:prstGeom prst="rect">
            <a:avLst/>
          </a:prstGeom>
        </p:spPr>
      </p:pic>
    </p:spTree>
    <p:extLst>
      <p:ext uri="{BB962C8B-B14F-4D97-AF65-F5344CB8AC3E}">
        <p14:creationId xmlns:p14="http://schemas.microsoft.com/office/powerpoint/2010/main" val="112247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EA933-4CC4-41DA-B2BC-D8DEBBCA8CD0}"/>
              </a:ext>
            </a:extLst>
          </p:cNvPr>
          <p:cNvSpPr>
            <a:spLocks noGrp="1"/>
          </p:cNvSpPr>
          <p:nvPr>
            <p:ph type="title"/>
          </p:nvPr>
        </p:nvSpPr>
        <p:spPr/>
        <p:txBody>
          <a:bodyPr/>
          <a:lstStyle/>
          <a:p>
            <a:pPr algn="ctr"/>
            <a:r>
              <a:rPr lang="de-DE" dirty="0"/>
              <a:t>Inhalt</a:t>
            </a:r>
          </a:p>
        </p:txBody>
      </p:sp>
      <p:sp>
        <p:nvSpPr>
          <p:cNvPr id="3" name="Inhaltsplatzhalter 2">
            <a:extLst>
              <a:ext uri="{FF2B5EF4-FFF2-40B4-BE49-F238E27FC236}">
                <a16:creationId xmlns:a16="http://schemas.microsoft.com/office/drawing/2014/main" id="{8E42ACEF-A731-40AD-8A07-0F83C4F18802}"/>
              </a:ext>
            </a:extLst>
          </p:cNvPr>
          <p:cNvSpPr>
            <a:spLocks noGrp="1"/>
          </p:cNvSpPr>
          <p:nvPr>
            <p:ph idx="1"/>
          </p:nvPr>
        </p:nvSpPr>
        <p:spPr>
          <a:xfrm>
            <a:off x="581193" y="2415387"/>
            <a:ext cx="11029615" cy="3678303"/>
          </a:xfrm>
        </p:spPr>
        <p:txBody>
          <a:bodyPr/>
          <a:lstStyle/>
          <a:p>
            <a:pPr marL="0" indent="0">
              <a:buNone/>
            </a:pPr>
            <a:r>
              <a:rPr lang="de-DE" i="1" dirty="0"/>
              <a:t>„Die 16-jährige </a:t>
            </a:r>
            <a:r>
              <a:rPr lang="de-DE" i="1" dirty="0" err="1"/>
              <a:t>Aza</a:t>
            </a:r>
            <a:r>
              <a:rPr lang="de-DE" i="1" dirty="0"/>
              <a:t> Holmes hatte ganz sicher nicht vor, sich an der Suche nach dem verschwundenen Milliardär Russell Pickett zu beteiligen. Sie hat genug mit ihren eigenen Sorgen und Ängsten zu kämpfen, die ihre Gedankenwelt zwanghaft beherrschen. Doch als eine Hunderttausend-Dollar-Belohnung auf dem Spiel steht und ihre furchtlose beste Freundin Daisy es kaum erwarten kann, das Geheimnis um Pickett aufzuklären, macht </a:t>
            </a:r>
            <a:r>
              <a:rPr lang="de-DE" i="1" dirty="0" err="1"/>
              <a:t>Aza</a:t>
            </a:r>
            <a:r>
              <a:rPr lang="de-DE" i="1" dirty="0"/>
              <a:t> mit. Sie versucht Mut zu beweisen und überwindet durch Daisy nicht nur kleine Hindernisse, sondern auch große Gegensätze, die sie von anderen Menschen trennen. Für </a:t>
            </a:r>
            <a:r>
              <a:rPr lang="de-DE" i="1" dirty="0" err="1"/>
              <a:t>Aza</a:t>
            </a:r>
            <a:r>
              <a:rPr lang="de-DE" i="1" dirty="0"/>
              <a:t> wird es ein großes Abenteuer und eine Reise ins Zentrum ihrer Gedankenspirale, der sie zu entkommen versucht.“</a:t>
            </a:r>
          </a:p>
          <a:p>
            <a:endParaRPr lang="de-DE" dirty="0"/>
          </a:p>
        </p:txBody>
      </p:sp>
      <p:pic>
        <p:nvPicPr>
          <p:cNvPr id="4" name="Grafik 3">
            <a:extLst>
              <a:ext uri="{FF2B5EF4-FFF2-40B4-BE49-F238E27FC236}">
                <a16:creationId xmlns:a16="http://schemas.microsoft.com/office/drawing/2014/main" id="{6ED5E9FB-3B41-4C6C-9317-E24AA5D80C59}"/>
              </a:ext>
            </a:extLst>
          </p:cNvPr>
          <p:cNvPicPr>
            <a:picLocks noChangeAspect="1"/>
          </p:cNvPicPr>
          <p:nvPr/>
        </p:nvPicPr>
        <p:blipFill rotWithShape="1">
          <a:blip r:embed="rId2"/>
          <a:srcRect l="1" r="1890"/>
          <a:stretch/>
        </p:blipFill>
        <p:spPr>
          <a:xfrm>
            <a:off x="446583" y="1839461"/>
            <a:ext cx="1784889" cy="1333500"/>
          </a:xfrm>
          <a:prstGeom prst="rect">
            <a:avLst/>
          </a:prstGeom>
        </p:spPr>
      </p:pic>
      <p:pic>
        <p:nvPicPr>
          <p:cNvPr id="5" name="Grafik 4">
            <a:extLst>
              <a:ext uri="{FF2B5EF4-FFF2-40B4-BE49-F238E27FC236}">
                <a16:creationId xmlns:a16="http://schemas.microsoft.com/office/drawing/2014/main" id="{2AEAD003-30DC-4260-B85A-1A72567C3BE1}"/>
              </a:ext>
            </a:extLst>
          </p:cNvPr>
          <p:cNvPicPr>
            <a:picLocks noChangeAspect="1"/>
          </p:cNvPicPr>
          <p:nvPr/>
        </p:nvPicPr>
        <p:blipFill>
          <a:blip r:embed="rId3"/>
          <a:stretch>
            <a:fillRect/>
          </a:stretch>
        </p:blipFill>
        <p:spPr>
          <a:xfrm>
            <a:off x="9854006" y="5088884"/>
            <a:ext cx="1613745" cy="1410210"/>
          </a:xfrm>
          <a:prstGeom prst="rect">
            <a:avLst/>
          </a:prstGeom>
        </p:spPr>
      </p:pic>
    </p:spTree>
    <p:extLst>
      <p:ext uri="{BB962C8B-B14F-4D97-AF65-F5344CB8AC3E}">
        <p14:creationId xmlns:p14="http://schemas.microsoft.com/office/powerpoint/2010/main" val="174363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B2FC5-AD55-4989-9657-CB23A2031326}"/>
              </a:ext>
            </a:extLst>
          </p:cNvPr>
          <p:cNvSpPr>
            <a:spLocks noGrp="1"/>
          </p:cNvSpPr>
          <p:nvPr>
            <p:ph type="title"/>
          </p:nvPr>
        </p:nvSpPr>
        <p:spPr/>
        <p:txBody>
          <a:bodyPr/>
          <a:lstStyle/>
          <a:p>
            <a:pPr algn="ctr"/>
            <a:r>
              <a:rPr lang="de-DE" dirty="0"/>
              <a:t>Besonderheiten: Inhalt</a:t>
            </a:r>
          </a:p>
        </p:txBody>
      </p:sp>
      <p:sp>
        <p:nvSpPr>
          <p:cNvPr id="3" name="Inhaltsplatzhalter 2">
            <a:extLst>
              <a:ext uri="{FF2B5EF4-FFF2-40B4-BE49-F238E27FC236}">
                <a16:creationId xmlns:a16="http://schemas.microsoft.com/office/drawing/2014/main" id="{21D807A1-2DB8-4055-9E74-F28D69CCE9AF}"/>
              </a:ext>
            </a:extLst>
          </p:cNvPr>
          <p:cNvSpPr>
            <a:spLocks noGrp="1"/>
          </p:cNvSpPr>
          <p:nvPr>
            <p:ph idx="1"/>
          </p:nvPr>
        </p:nvSpPr>
        <p:spPr/>
        <p:txBody>
          <a:bodyPr/>
          <a:lstStyle/>
          <a:p>
            <a:r>
              <a:rPr lang="de-DE" dirty="0"/>
              <a:t>Kein wirklicher roter Faden</a:t>
            </a:r>
          </a:p>
          <a:p>
            <a:r>
              <a:rPr lang="de-DE" dirty="0"/>
              <a:t>Keine Auflösung, kein wirkliches Happy End</a:t>
            </a:r>
          </a:p>
          <a:p>
            <a:r>
              <a:rPr lang="de-DE" dirty="0"/>
              <a:t>Keine unerwarteten Wendungen</a:t>
            </a:r>
          </a:p>
          <a:p>
            <a:pPr marL="0" indent="0">
              <a:buNone/>
            </a:pPr>
            <a:r>
              <a:rPr lang="de-DE" dirty="0"/>
              <a:t>		realitätsnahe Geschichte</a:t>
            </a:r>
          </a:p>
          <a:p>
            <a:pPr marL="0" indent="0">
              <a:buNone/>
            </a:pPr>
            <a:endParaRPr lang="de-DE" dirty="0"/>
          </a:p>
        </p:txBody>
      </p:sp>
      <p:sp>
        <p:nvSpPr>
          <p:cNvPr id="4" name="Pfeil: nach oben gebogen 3">
            <a:extLst>
              <a:ext uri="{FF2B5EF4-FFF2-40B4-BE49-F238E27FC236}">
                <a16:creationId xmlns:a16="http://schemas.microsoft.com/office/drawing/2014/main" id="{EF57F704-383B-469E-B7F1-76A90D5CBE86}"/>
              </a:ext>
            </a:extLst>
          </p:cNvPr>
          <p:cNvSpPr/>
          <p:nvPr/>
        </p:nvSpPr>
        <p:spPr>
          <a:xfrm rot="5400000">
            <a:off x="1109442" y="4171696"/>
            <a:ext cx="348143" cy="3439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2D15F77D-E30C-44C8-A2E7-44080A4A9016}"/>
              </a:ext>
            </a:extLst>
          </p:cNvPr>
          <p:cNvPicPr>
            <a:picLocks noChangeAspect="1"/>
          </p:cNvPicPr>
          <p:nvPr/>
        </p:nvPicPr>
        <p:blipFill>
          <a:blip r:embed="rId2"/>
          <a:stretch>
            <a:fillRect/>
          </a:stretch>
        </p:blipFill>
        <p:spPr>
          <a:xfrm>
            <a:off x="6375633" y="2779275"/>
            <a:ext cx="5235174" cy="3142467"/>
          </a:xfrm>
          <a:prstGeom prst="rect">
            <a:avLst/>
          </a:prstGeom>
        </p:spPr>
      </p:pic>
      <p:sp>
        <p:nvSpPr>
          <p:cNvPr id="6" name="Textfeld 5">
            <a:extLst>
              <a:ext uri="{FF2B5EF4-FFF2-40B4-BE49-F238E27FC236}">
                <a16:creationId xmlns:a16="http://schemas.microsoft.com/office/drawing/2014/main" id="{6BE70A19-F070-4F37-BE7C-7BF6919F90DC}"/>
              </a:ext>
            </a:extLst>
          </p:cNvPr>
          <p:cNvSpPr txBox="1"/>
          <p:nvPr/>
        </p:nvSpPr>
        <p:spPr>
          <a:xfrm>
            <a:off x="6375633" y="6089634"/>
            <a:ext cx="5478280" cy="430887"/>
          </a:xfrm>
          <a:prstGeom prst="rect">
            <a:avLst/>
          </a:prstGeom>
          <a:noFill/>
        </p:spPr>
        <p:txBody>
          <a:bodyPr wrap="square" rtlCol="0">
            <a:spAutoFit/>
          </a:bodyPr>
          <a:lstStyle/>
          <a:p>
            <a:r>
              <a:rPr lang="de-DE" sz="1100" dirty="0"/>
              <a:t>Quelle: https://www.sandstein.de/media/bilder/sk/SK_Verlag-Verarbeitung.jpg.scaled/63dc37a7dc42ef28d65de1d0137552a3.jpg</a:t>
            </a:r>
          </a:p>
        </p:txBody>
      </p:sp>
    </p:spTree>
    <p:extLst>
      <p:ext uri="{BB962C8B-B14F-4D97-AF65-F5344CB8AC3E}">
        <p14:creationId xmlns:p14="http://schemas.microsoft.com/office/powerpoint/2010/main" val="99065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8AEF1-79FA-4C9E-AED5-1B53AFFC4075}"/>
              </a:ext>
            </a:extLst>
          </p:cNvPr>
          <p:cNvSpPr>
            <a:spLocks noGrp="1"/>
          </p:cNvSpPr>
          <p:nvPr>
            <p:ph type="title"/>
          </p:nvPr>
        </p:nvSpPr>
        <p:spPr/>
        <p:txBody>
          <a:bodyPr/>
          <a:lstStyle/>
          <a:p>
            <a:pPr algn="ctr"/>
            <a:r>
              <a:rPr lang="de-DE" dirty="0"/>
              <a:t>Aspekt „Neues Wagen“</a:t>
            </a:r>
          </a:p>
        </p:txBody>
      </p:sp>
      <p:sp>
        <p:nvSpPr>
          <p:cNvPr id="3" name="Inhaltsplatzhalter 2">
            <a:extLst>
              <a:ext uri="{FF2B5EF4-FFF2-40B4-BE49-F238E27FC236}">
                <a16:creationId xmlns:a16="http://schemas.microsoft.com/office/drawing/2014/main" id="{7C590F6A-E33F-4EF3-B5D7-A962A6562EDD}"/>
              </a:ext>
            </a:extLst>
          </p:cNvPr>
          <p:cNvSpPr>
            <a:spLocks noGrp="1"/>
          </p:cNvSpPr>
          <p:nvPr>
            <p:ph idx="1"/>
          </p:nvPr>
        </p:nvSpPr>
        <p:spPr/>
        <p:txBody>
          <a:bodyPr/>
          <a:lstStyle/>
          <a:p>
            <a:pPr marL="0" indent="0">
              <a:buNone/>
            </a:pPr>
            <a:r>
              <a:rPr lang="de-DE" dirty="0"/>
              <a:t>Aufgrund ihrer Zwangsstörung,  möchte </a:t>
            </a:r>
            <a:r>
              <a:rPr lang="de-DE" dirty="0" err="1"/>
              <a:t>Aza</a:t>
            </a:r>
            <a:r>
              <a:rPr lang="de-DE" dirty="0"/>
              <a:t> sich am liebsten von der Welt abschotten und möglichst nicht aus ihrer Komfortzone herausbewegen. Dennoch begibt sie sich mit ihrer Freundin Daisy auf die Suche nach dem verschwundenen Milliardär Russell Picket und beginnt mit dessen Sohn Davis sogar eine Beziehung.</a:t>
            </a:r>
          </a:p>
        </p:txBody>
      </p:sp>
      <p:pic>
        <p:nvPicPr>
          <p:cNvPr id="4" name="Grafik 3">
            <a:extLst>
              <a:ext uri="{FF2B5EF4-FFF2-40B4-BE49-F238E27FC236}">
                <a16:creationId xmlns:a16="http://schemas.microsoft.com/office/drawing/2014/main" id="{B2F74F41-DFEA-4747-A1C7-CED7C8710AF1}"/>
              </a:ext>
            </a:extLst>
          </p:cNvPr>
          <p:cNvPicPr>
            <a:picLocks noChangeAspect="1"/>
          </p:cNvPicPr>
          <p:nvPr/>
        </p:nvPicPr>
        <p:blipFill rotWithShape="1">
          <a:blip r:embed="rId2"/>
          <a:srcRect l="1" r="1890"/>
          <a:stretch/>
        </p:blipFill>
        <p:spPr>
          <a:xfrm>
            <a:off x="446583" y="1839461"/>
            <a:ext cx="1784889" cy="1333500"/>
          </a:xfrm>
          <a:prstGeom prst="rect">
            <a:avLst/>
          </a:prstGeom>
        </p:spPr>
      </p:pic>
      <p:pic>
        <p:nvPicPr>
          <p:cNvPr id="5" name="Grafik 4">
            <a:extLst>
              <a:ext uri="{FF2B5EF4-FFF2-40B4-BE49-F238E27FC236}">
                <a16:creationId xmlns:a16="http://schemas.microsoft.com/office/drawing/2014/main" id="{52DDECDC-FD9E-442E-AF73-24ACFBD0B395}"/>
              </a:ext>
            </a:extLst>
          </p:cNvPr>
          <p:cNvPicPr>
            <a:picLocks noChangeAspect="1"/>
          </p:cNvPicPr>
          <p:nvPr/>
        </p:nvPicPr>
        <p:blipFill>
          <a:blip r:embed="rId3"/>
          <a:stretch>
            <a:fillRect/>
          </a:stretch>
        </p:blipFill>
        <p:spPr>
          <a:xfrm>
            <a:off x="9697673" y="4952269"/>
            <a:ext cx="1770079" cy="1546826"/>
          </a:xfrm>
          <a:prstGeom prst="rect">
            <a:avLst/>
          </a:prstGeom>
        </p:spPr>
      </p:pic>
    </p:spTree>
    <p:extLst>
      <p:ext uri="{BB962C8B-B14F-4D97-AF65-F5344CB8AC3E}">
        <p14:creationId xmlns:p14="http://schemas.microsoft.com/office/powerpoint/2010/main" val="378629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737B6C9-9DB5-4480-B5F3-73711AAF5FCF}"/>
              </a:ext>
            </a:extLst>
          </p:cNvPr>
          <p:cNvSpPr txBox="1"/>
          <p:nvPr/>
        </p:nvSpPr>
        <p:spPr>
          <a:xfrm>
            <a:off x="2852257" y="2147582"/>
            <a:ext cx="6878972" cy="2308324"/>
          </a:xfrm>
          <a:prstGeom prst="rect">
            <a:avLst/>
          </a:prstGeom>
          <a:noFill/>
        </p:spPr>
        <p:txBody>
          <a:bodyPr wrap="square" rtlCol="0">
            <a:spAutoFit/>
          </a:bodyPr>
          <a:lstStyle/>
          <a:p>
            <a:r>
              <a:rPr lang="de-DE" sz="3600" dirty="0">
                <a:solidFill>
                  <a:schemeClr val="tx2"/>
                </a:solidFill>
              </a:rPr>
              <a:t>„Ich kann mit drei Worten alles zusammenfassen, was ich über das Leben gelernt habe: </a:t>
            </a:r>
          </a:p>
          <a:p>
            <a:pPr algn="ctr"/>
            <a:r>
              <a:rPr lang="de-DE" sz="3600" dirty="0">
                <a:solidFill>
                  <a:schemeClr val="tx2"/>
                </a:solidFill>
              </a:rPr>
              <a:t>Es geht weiter.“</a:t>
            </a:r>
          </a:p>
        </p:txBody>
      </p:sp>
      <p:sp>
        <p:nvSpPr>
          <p:cNvPr id="5" name="Textfeld 4">
            <a:extLst>
              <a:ext uri="{FF2B5EF4-FFF2-40B4-BE49-F238E27FC236}">
                <a16:creationId xmlns:a16="http://schemas.microsoft.com/office/drawing/2014/main" id="{E006246D-202B-4F2F-9172-38B051F8D19B}"/>
              </a:ext>
            </a:extLst>
          </p:cNvPr>
          <p:cNvSpPr txBox="1"/>
          <p:nvPr/>
        </p:nvSpPr>
        <p:spPr>
          <a:xfrm>
            <a:off x="8053431" y="4181941"/>
            <a:ext cx="1442906" cy="369332"/>
          </a:xfrm>
          <a:prstGeom prst="rect">
            <a:avLst/>
          </a:prstGeom>
          <a:noFill/>
        </p:spPr>
        <p:txBody>
          <a:bodyPr wrap="square" rtlCol="0">
            <a:spAutoFit/>
          </a:bodyPr>
          <a:lstStyle/>
          <a:p>
            <a:r>
              <a:rPr lang="de-DE" dirty="0">
                <a:solidFill>
                  <a:schemeClr val="accent2"/>
                </a:solidFill>
              </a:rPr>
              <a:t>Robert Frost</a:t>
            </a:r>
          </a:p>
        </p:txBody>
      </p:sp>
      <p:pic>
        <p:nvPicPr>
          <p:cNvPr id="6" name="Grafik 5">
            <a:extLst>
              <a:ext uri="{FF2B5EF4-FFF2-40B4-BE49-F238E27FC236}">
                <a16:creationId xmlns:a16="http://schemas.microsoft.com/office/drawing/2014/main" id="{27709501-8A0F-4946-92EA-A45886E5AF93}"/>
              </a:ext>
            </a:extLst>
          </p:cNvPr>
          <p:cNvPicPr>
            <a:picLocks noChangeAspect="1"/>
          </p:cNvPicPr>
          <p:nvPr/>
        </p:nvPicPr>
        <p:blipFill rotWithShape="1">
          <a:blip r:embed="rId2"/>
          <a:srcRect l="1" r="1890"/>
          <a:stretch/>
        </p:blipFill>
        <p:spPr>
          <a:xfrm>
            <a:off x="454972" y="883116"/>
            <a:ext cx="2152861" cy="1608414"/>
          </a:xfrm>
          <a:prstGeom prst="rect">
            <a:avLst/>
          </a:prstGeom>
        </p:spPr>
      </p:pic>
      <p:pic>
        <p:nvPicPr>
          <p:cNvPr id="7" name="Grafik 6">
            <a:extLst>
              <a:ext uri="{FF2B5EF4-FFF2-40B4-BE49-F238E27FC236}">
                <a16:creationId xmlns:a16="http://schemas.microsoft.com/office/drawing/2014/main" id="{173998AF-EB7A-4115-9819-6283139712E1}"/>
              </a:ext>
            </a:extLst>
          </p:cNvPr>
          <p:cNvPicPr>
            <a:picLocks noChangeAspect="1"/>
          </p:cNvPicPr>
          <p:nvPr/>
        </p:nvPicPr>
        <p:blipFill>
          <a:blip r:embed="rId3"/>
          <a:stretch>
            <a:fillRect/>
          </a:stretch>
        </p:blipFill>
        <p:spPr>
          <a:xfrm>
            <a:off x="9731229" y="4750652"/>
            <a:ext cx="2013358" cy="1759421"/>
          </a:xfrm>
          <a:prstGeom prst="rect">
            <a:avLst/>
          </a:prstGeom>
        </p:spPr>
      </p:pic>
    </p:spTree>
    <p:extLst>
      <p:ext uri="{BB962C8B-B14F-4D97-AF65-F5344CB8AC3E}">
        <p14:creationId xmlns:p14="http://schemas.microsoft.com/office/powerpoint/2010/main" val="3731208653"/>
      </p:ext>
    </p:extLst>
  </p:cSld>
  <p:clrMapOvr>
    <a:masterClrMapping/>
  </p:clrMapOvr>
</p:sld>
</file>

<file path=ppt/theme/theme1.xml><?xml version="1.0" encoding="utf-8"?>
<a:theme xmlns:a="http://schemas.openxmlformats.org/drawingml/2006/main" name="Dividende">
  <a:themeElements>
    <a:clrScheme name="Benutzerdefiniert 3">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Dividende</Template>
  <TotalTime>0</TotalTime>
  <Words>334</Words>
  <Application>Microsoft Office PowerPoint</Application>
  <PresentationFormat>Breitbild</PresentationFormat>
  <Paragraphs>17</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Calibri</vt:lpstr>
      <vt:lpstr>Gill Sans MT</vt:lpstr>
      <vt:lpstr>Wingdings 2</vt:lpstr>
      <vt:lpstr>Dividende</vt:lpstr>
      <vt:lpstr>PowerPoint-Präsentation</vt:lpstr>
      <vt:lpstr>Schlaft gut, ihr fiesen Gedanken</vt:lpstr>
      <vt:lpstr>Inhalt</vt:lpstr>
      <vt:lpstr>Besonderheiten: Inhalt</vt:lpstr>
      <vt:lpstr>Aspekt „Neues Wagen“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Schlaft gut, ihr fiesen Gedanken</dc:title>
  <dc:creator>Chri Wutz</dc:creator>
  <cp:lastModifiedBy>Chri Wutz</cp:lastModifiedBy>
  <cp:revision>8</cp:revision>
  <dcterms:created xsi:type="dcterms:W3CDTF">2021-11-18T16:21:03Z</dcterms:created>
  <dcterms:modified xsi:type="dcterms:W3CDTF">2021-12-14T21:44:41Z</dcterms:modified>
</cp:coreProperties>
</file>